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62"/>
  </p:notesMasterIdLst>
  <p:sldIdLst>
    <p:sldId id="256" r:id="rId2"/>
    <p:sldId id="322" r:id="rId3"/>
    <p:sldId id="323" r:id="rId4"/>
    <p:sldId id="324" r:id="rId5"/>
    <p:sldId id="276" r:id="rId6"/>
    <p:sldId id="277" r:id="rId7"/>
    <p:sldId id="261" r:id="rId8"/>
    <p:sldId id="263" r:id="rId9"/>
    <p:sldId id="338" r:id="rId10"/>
    <p:sldId id="310" r:id="rId11"/>
    <p:sldId id="327" r:id="rId12"/>
    <p:sldId id="332" r:id="rId13"/>
    <p:sldId id="329" r:id="rId14"/>
    <p:sldId id="328" r:id="rId15"/>
    <p:sldId id="330" r:id="rId16"/>
    <p:sldId id="331" r:id="rId17"/>
    <p:sldId id="278" r:id="rId18"/>
    <p:sldId id="268" r:id="rId19"/>
    <p:sldId id="279" r:id="rId20"/>
    <p:sldId id="280" r:id="rId21"/>
    <p:sldId id="281" r:id="rId22"/>
    <p:sldId id="282" r:id="rId23"/>
    <p:sldId id="283" r:id="rId24"/>
    <p:sldId id="292" r:id="rId25"/>
    <p:sldId id="296" r:id="rId26"/>
    <p:sldId id="307" r:id="rId27"/>
    <p:sldId id="308" r:id="rId28"/>
    <p:sldId id="291" r:id="rId29"/>
    <p:sldId id="284" r:id="rId30"/>
    <p:sldId id="285" r:id="rId31"/>
    <p:sldId id="259" r:id="rId32"/>
    <p:sldId id="260" r:id="rId33"/>
    <p:sldId id="286" r:id="rId34"/>
    <p:sldId id="288" r:id="rId35"/>
    <p:sldId id="287" r:id="rId36"/>
    <p:sldId id="305" r:id="rId37"/>
    <p:sldId id="301" r:id="rId38"/>
    <p:sldId id="340" r:id="rId39"/>
    <p:sldId id="309" r:id="rId40"/>
    <p:sldId id="311" r:id="rId41"/>
    <p:sldId id="315" r:id="rId42"/>
    <p:sldId id="320" r:id="rId43"/>
    <p:sldId id="321" r:id="rId44"/>
    <p:sldId id="326" r:id="rId45"/>
    <p:sldId id="325" r:id="rId46"/>
    <p:sldId id="316" r:id="rId47"/>
    <p:sldId id="312" r:id="rId48"/>
    <p:sldId id="313" r:id="rId49"/>
    <p:sldId id="314" r:id="rId50"/>
    <p:sldId id="304" r:id="rId51"/>
    <p:sldId id="264" r:id="rId52"/>
    <p:sldId id="295" r:id="rId53"/>
    <p:sldId id="265" r:id="rId54"/>
    <p:sldId id="266" r:id="rId55"/>
    <p:sldId id="267" r:id="rId56"/>
    <p:sldId id="319" r:id="rId57"/>
    <p:sldId id="318" r:id="rId58"/>
    <p:sldId id="337" r:id="rId59"/>
    <p:sldId id="333" r:id="rId60"/>
    <p:sldId id="317" r:id="rId6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A2"/>
    <a:srgbClr val="3B0076"/>
    <a:srgbClr val="36174D"/>
    <a:srgbClr val="3333CC"/>
    <a:srgbClr val="66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F36000A-2A25-44C9-9888-7FB0334E312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7664AF4-648D-4FB2-8F94-43818B5077B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E42663F-0DAA-4F31-B3D6-2400E009F2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8BF781F-D35E-439F-82F4-3E2104F0C79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238328C-9B53-43BA-A230-0D8524F22F2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F10A23-FE03-4FF3-8C19-1391E05D0EBA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76C0CC0-B7AB-4CD5-8BE9-FA8F3F331E1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33BB76F-475E-4217-AEEA-B0C73A8C435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DD02CEA-621B-4347-9EBF-F770F2983D1A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C0AF921C-02CB-443A-A374-16F2E2E8808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0722215-4233-4DEF-A76C-BA169260537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0722215-4233-4DEF-A76C-BA169260537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75D66D0-79E1-4147-BB9F-62B0E2F5B6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9650CBE-2DD0-4B51-8218-C8F0C642B63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75D66D0-79E1-4147-BB9F-62B0E2F5B6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4039332-E71A-4CEF-A30F-31B321ED10E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061D8F4-4A87-4737-B9D1-CBCE5F16645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061D8F4-4A87-4737-B9D1-CBCE5F16645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692D546-8206-478F-AC76-628F12CBFCB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232B969-679C-4440-A410-16A68E2DC1F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232B969-679C-4440-A410-16A68E2DC1F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46D94C47-9DF1-4607-B34E-6DD8FB31CD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63125033-2F2E-4D6A-8A0C-7357A2BD764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75D66D0-79E1-4147-BB9F-62B0E2F5B6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2B49F14-F8EC-4860-99E7-BABE8771937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23B06F-6C36-4EB0-B230-35089BB878B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23B06F-6C36-4EB0-B230-35089BB878B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23B06F-6C36-4EB0-B230-35089BB878B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23B06F-6C36-4EB0-B230-35089BB878B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75D66D0-79E1-4147-BB9F-62B0E2F5B6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463E4FF-F114-4077-BD69-B6417BA769F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23B06F-6C36-4EB0-B230-35089BB878B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EFEDA03-33F7-4721-9DD7-335FD31C57B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16A3B93-F933-4592-8192-6881623726D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278240" y="10156680"/>
            <a:ext cx="3272760" cy="52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E42663F-0DAA-4F31-B3D6-2400E009F2B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3280" y="493689"/>
            <a:ext cx="9180502" cy="6286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 anchor="ctr"/>
          <a:lstStyle/>
          <a:p>
            <a:pPr algn="ctr">
              <a:lnSpc>
                <a:spcPct val="150000"/>
              </a:lnSpc>
            </a:pPr>
            <a:r>
              <a:rPr lang="en-US" sz="3200" b="1" strike="noStrike" spc="-1" dirty="0">
                <a:solidFill>
                  <a:srgbClr val="28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RHEUMATIC FEVER – CURRENT CONCEPTS</a:t>
            </a:r>
            <a:r>
              <a:rPr lang="en-US" sz="3200" b="0" strike="noStrike" spc="-1" dirty="0">
                <a:solidFill>
                  <a:srgbClr val="28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200" b="0" i="1" strike="noStrike" spc="-1" dirty="0">
                <a:solidFill>
                  <a:srgbClr val="28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Guidelines, Diagnosis &amp; Therapy</a:t>
            </a:r>
            <a:endParaRPr lang="en-US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Dr. Dayasagar Rao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DM (Cardiology)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FRCP (Canada), FRCP (Edinburgh)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Senior Consultant Cardiologist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KIMS Hospital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Hyderabad, </a:t>
            </a:r>
            <a:r>
              <a:rPr lang="en-US" sz="22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Telangana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6328" y="5780101"/>
            <a:ext cx="238125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MAJOR MANIFESTATIONS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384" t="16797" r="51379" b="25586"/>
          <a:stretch>
            <a:fillRect/>
          </a:stretch>
        </p:blipFill>
        <p:spPr bwMode="auto">
          <a:xfrm>
            <a:off x="825470" y="1136630"/>
            <a:ext cx="8929750" cy="568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83254" y="6708795"/>
            <a:ext cx="393729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from: </a:t>
            </a:r>
            <a:r>
              <a:rPr lang="en-US" sz="1600" i="1" dirty="0" smtClean="0"/>
              <a:t>SK </a:t>
            </a:r>
            <a:r>
              <a:rPr lang="en-US" sz="1600" i="1" dirty="0" err="1" smtClean="0"/>
              <a:t>Sanyal</a:t>
            </a:r>
            <a:r>
              <a:rPr lang="en-US" sz="1600" i="1" dirty="0" smtClean="0"/>
              <a:t> et al. Circ 1974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2611420" y="2493953"/>
            <a:ext cx="500066" cy="20002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0246" y="3494085"/>
            <a:ext cx="571504" cy="1000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1816" y="3851275"/>
            <a:ext cx="500066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69336" y="4422779"/>
            <a:ext cx="500066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8610" y="199388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67%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7436" y="299401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33%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6130" y="335120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21%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6526" y="3922713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4164" y="4565655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ARTHRITIS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6328" y="4565656"/>
            <a:ext cx="17859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HEART FAILURE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4428" y="4543630"/>
            <a:ext cx="10326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CARDITIS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130" y="4543630"/>
            <a:ext cx="9637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CHOREA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0444" y="2136763"/>
            <a:ext cx="214314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83386" y="206532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(DELHI)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POLYARTHRITIS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9034500" cy="39461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Swelling, pain &amp; restriction of movement 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involving ≥ 2 joints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66 – 75% patients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Most common &amp; earliest manifestation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Migratory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polyarthritis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/additive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polyarthritis</a:t>
            </a: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Involves large joints (knees, ankles, elbows, and wrists)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Notably does not involve the axial skeleton – spine, &amp;, small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POLYARTHRITIS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903450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History of rapid improvement with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salicylates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or NSAIDs is characteristic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Self-limited course, even without therapy, lasting ≈ 4 weeks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Absence of long term deformity – </a:t>
            </a:r>
            <a:r>
              <a:rPr lang="en-US" sz="2000" b="0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exception</a:t>
            </a:r>
            <a:r>
              <a:rPr lang="en-US" sz="20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000" b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Jaccoud’s</a:t>
            </a:r>
            <a:r>
              <a:rPr lang="en-US" sz="20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arthropathy</a:t>
            </a:r>
            <a:endParaRPr lang="en-US" sz="2000" b="1" strike="noStrike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Inverse relationship between severity of arthritis &amp; cardiac involvement</a:t>
            </a:r>
            <a:endParaRPr lang="en-US" sz="2000" b="1" i="1" strike="noStrike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18423" t="51953" r="19534" b="23633"/>
          <a:stretch>
            <a:fillRect/>
          </a:stretch>
        </p:blipFill>
        <p:spPr bwMode="auto">
          <a:xfrm>
            <a:off x="611156" y="4208465"/>
            <a:ext cx="9072626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26328" y="678023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SK </a:t>
            </a:r>
            <a:r>
              <a:rPr lang="en-US" sz="1400" i="1" dirty="0" err="1" smtClean="0"/>
              <a:t>Sanyal</a:t>
            </a:r>
            <a:r>
              <a:rPr lang="en-US" sz="1400" i="1" dirty="0" smtClean="0"/>
              <a:t> et al. Circ 1974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POLYARTHRALGIA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11156" y="1279507"/>
            <a:ext cx="9001188" cy="5786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Joint pains +, but no local signs of inflammation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Very common, highly nonspecific manifestation of a number of rheumatologic disorders.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Children with </a:t>
            </a:r>
            <a:r>
              <a:rPr lang="en-US" sz="2000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polyarthralgia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from 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HIGH risk 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zones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– ARF to be considered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AHA 2015 Update to Jones Criteria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800280" lvl="1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i="1" dirty="0" smtClean="0">
                <a:solidFill>
                  <a:srgbClr val="000066"/>
                </a:solidFill>
              </a:rPr>
              <a:t>Inclusion of </a:t>
            </a:r>
            <a:r>
              <a:rPr lang="en-US" b="1" i="1" dirty="0" err="1" smtClean="0">
                <a:solidFill>
                  <a:srgbClr val="000066"/>
                </a:solidFill>
              </a:rPr>
              <a:t>polyarthralgia</a:t>
            </a:r>
            <a:r>
              <a:rPr lang="en-US" b="1" i="1" dirty="0" smtClean="0">
                <a:solidFill>
                  <a:srgbClr val="000066"/>
                </a:solidFill>
              </a:rPr>
              <a:t> as a major manifestation </a:t>
            </a:r>
            <a:r>
              <a:rPr lang="en-US" i="1" dirty="0" smtClean="0">
                <a:solidFill>
                  <a:srgbClr val="000066"/>
                </a:solidFill>
              </a:rPr>
              <a:t>is applicable </a:t>
            </a:r>
            <a:r>
              <a:rPr lang="en-US" b="1" i="1" dirty="0" smtClean="0">
                <a:solidFill>
                  <a:srgbClr val="000066"/>
                </a:solidFill>
              </a:rPr>
              <a:t>only for moderate- or high-incidence populations</a:t>
            </a:r>
            <a:r>
              <a:rPr lang="en-US" i="1" dirty="0" smtClean="0">
                <a:solidFill>
                  <a:srgbClr val="000066"/>
                </a:solidFill>
              </a:rPr>
              <a:t> and only after careful consideration and </a:t>
            </a:r>
            <a:r>
              <a:rPr lang="en-US" b="1" i="1" dirty="0" smtClean="0">
                <a:solidFill>
                  <a:srgbClr val="000066"/>
                </a:solidFill>
              </a:rPr>
              <a:t>exclusion of other causes of </a:t>
            </a:r>
            <a:r>
              <a:rPr lang="en-US" b="1" i="1" dirty="0" err="1" smtClean="0">
                <a:solidFill>
                  <a:srgbClr val="000066"/>
                </a:solidFill>
              </a:rPr>
              <a:t>arthralgia</a:t>
            </a:r>
            <a:r>
              <a:rPr lang="en-US" i="1" dirty="0" smtClean="0">
                <a:solidFill>
                  <a:srgbClr val="000066"/>
                </a:solidFill>
              </a:rPr>
              <a:t>.</a:t>
            </a:r>
          </a:p>
          <a:p>
            <a:pPr marL="800280" lvl="1" indent="-342360" algn="r">
              <a:lnSpc>
                <a:spcPct val="200000"/>
              </a:lnSpc>
              <a:buClr>
                <a:srgbClr val="000000"/>
              </a:buClr>
            </a:pPr>
            <a:r>
              <a:rPr lang="en-US" sz="1600" dirty="0" smtClean="0">
                <a:solidFill>
                  <a:srgbClr val="000066"/>
                </a:solidFill>
              </a:rPr>
              <a:t>(Class </a:t>
            </a:r>
            <a:r>
              <a:rPr lang="en-US" sz="1600" dirty="0" err="1" smtClean="0">
                <a:solidFill>
                  <a:srgbClr val="000066"/>
                </a:solidFill>
              </a:rPr>
              <a:t>IIb</a:t>
            </a:r>
            <a:r>
              <a:rPr lang="en-US" sz="1600" dirty="0" smtClean="0">
                <a:solidFill>
                  <a:srgbClr val="000066"/>
                </a:solidFill>
              </a:rPr>
              <a:t>, LOE: C)</a:t>
            </a:r>
            <a:endParaRPr lang="en-US" sz="16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ASEPTIC MONOARTHRITIS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88462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Studies from 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India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, Australia, and Fiji:</a:t>
            </a:r>
          </a:p>
          <a:p>
            <a:pPr marL="800280" lvl="1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Important for ARF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in selected 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high-risk populations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High risk indigenous Australian population:</a:t>
            </a:r>
          </a:p>
          <a:p>
            <a:pPr marL="800280" lvl="1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Present in 16% to 18% of confirmed cases of ARF. 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endParaRPr lang="en-US" sz="2000" b="1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ARF to be considered in High Risk zones 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AHA 2015 – Major criteria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28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 STREPTOCOCCAL REACTIVE ARTHRITIS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88462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Shorter latent period (7 – 10 days)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Persistent/Relapsing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Slower response to aspirin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Symmetric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involv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of large, small joints &amp; axial skeleton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Not associated with other major manifestations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Some patients with reactive arthritis developed RHD during </a:t>
            </a:r>
            <a:r>
              <a:rPr lang="en-US" sz="2000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followup</a:t>
            </a:r>
            <a:endParaRPr lang="en-US" sz="2000" b="1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Secondary prophylaxis for 1 year after onset of symptoms in high-risk populations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16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(Class </a:t>
            </a:r>
            <a:r>
              <a:rPr lang="en-US" sz="16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IIb</a:t>
            </a:r>
            <a:r>
              <a:rPr lang="en-US" sz="16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, LOE: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JACCOUD’S ARTHROPATHY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82594" y="1350945"/>
            <a:ext cx="5500726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Chronic post-rheumatic fever </a:t>
            </a:r>
            <a:r>
              <a:rPr lang="en-US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arthropathy</a:t>
            </a:r>
            <a:endParaRPr lang="en-US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Severe RHD &amp; not </a:t>
            </a:r>
            <a:r>
              <a:rPr lang="en-US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asso</a:t>
            </a: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with evidence of RF</a:t>
            </a:r>
            <a:endParaRPr lang="en-US" sz="14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Recovery delayed / </a:t>
            </a:r>
            <a:r>
              <a:rPr lang="en-US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asso</a:t>
            </a: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with </a:t>
            </a:r>
            <a:r>
              <a:rPr lang="en-US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MCP joint stiffness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Deformity</a:t>
            </a: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due to –</a:t>
            </a:r>
          </a:p>
          <a:p>
            <a:pPr marL="800280" lvl="1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periarticular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fascial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, tendon fibrosis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Normal ESR, negative RA factor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Charac</a:t>
            </a: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flexion at MCP joint with </a:t>
            </a:r>
            <a:r>
              <a:rPr lang="en-US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ulnar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dev of 4</a:t>
            </a:r>
            <a:r>
              <a:rPr lang="en-US" b="1" spc="-1" baseline="30000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th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&amp; 5</a:t>
            </a:r>
            <a:r>
              <a:rPr lang="en-US" b="1" spc="-1" baseline="30000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th</a:t>
            </a:r>
            <a:r>
              <a:rPr lang="en-US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fingers &amp; hyperextension of PIP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Correctable &amp; not assoc with bone destruction</a:t>
            </a:r>
            <a:endParaRPr lang="en-US" sz="24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</a:pPr>
            <a:endParaRPr lang="en-US" sz="24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</a:pPr>
            <a:endParaRPr lang="en-US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 descr="4-sle2009-17-728.jpg"/>
          <p:cNvPicPr>
            <a:picLocks noChangeAspect="1"/>
          </p:cNvPicPr>
          <p:nvPr/>
        </p:nvPicPr>
        <p:blipFill>
          <a:blip r:embed="rId2" cstate="print"/>
          <a:srcRect l="5556" t="23076" r="7407" b="6154"/>
          <a:stretch>
            <a:fillRect/>
          </a:stretch>
        </p:blipFill>
        <p:spPr>
          <a:xfrm>
            <a:off x="6183320" y="1993887"/>
            <a:ext cx="350046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400" b="1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720720" y="1475640"/>
            <a:ext cx="88462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important manifestation </a:t>
            </a: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Residual </a:t>
            </a:r>
            <a:r>
              <a:rPr lang="en-US" sz="2400" b="0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sequele </a:t>
            </a: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RHD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Occurs in </a:t>
            </a:r>
            <a:r>
              <a:rPr lang="en-US" sz="24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2 weeks </a:t>
            </a: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PAN-</a:t>
            </a:r>
            <a:r>
              <a:rPr lang="en-US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Endocardium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Myocardium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Epicardium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Frequency: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60-90%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 of </a:t>
            </a:r>
            <a:r>
              <a:rPr lang="en-US" sz="20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eval</a:t>
            </a:r>
            <a:r>
              <a:rPr lang="en-US" sz="20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clinical/echo </a:t>
            </a:r>
            <a:r>
              <a:rPr lang="en-US" sz="20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doppler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attack - recurrent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RHEUMATIC CARDITIS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720720" y="1487520"/>
            <a:ext cx="8854200" cy="407826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216000" indent="-216000">
              <a:lnSpc>
                <a:spcPct val="2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 </a:t>
            </a:r>
            <a:r>
              <a:rPr lang="en-US" sz="2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Subclinical </a:t>
            </a:r>
            <a:r>
              <a:rPr lang="en-US" sz="26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Echo </a:t>
            </a:r>
            <a:r>
              <a:rPr lang="en-US" sz="2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Indolent </a:t>
            </a:r>
            <a:r>
              <a:rPr lang="en-US" sz="26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Recurrent </a:t>
            </a:r>
            <a:r>
              <a:rPr lang="en-US" sz="26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3280" y="301680"/>
            <a:ext cx="9062280" cy="97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4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82594" y="1136631"/>
            <a:ext cx="8846280" cy="5518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Symptoms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Tachycardia – </a:t>
            </a:r>
            <a:r>
              <a:rPr lang="en-US" sz="32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out of proportion </a:t>
            </a: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to fever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r>
              <a:rPr lang="en-US" sz="2800" b="0" strike="noStrike" spc="-1" baseline="30000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0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C </a:t>
            </a:r>
            <a:r>
              <a:rPr lang="en-US" sz="2800" b="0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</a:t>
            </a:r>
            <a:r>
              <a:rPr lang="en-US" sz="2800" b="0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10bpm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Auscultation – </a:t>
            </a:r>
            <a:r>
              <a:rPr lang="en-US" sz="32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Regurgitation</a:t>
            </a: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 murmurs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MR/TR/AR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Echo-</a:t>
            </a:r>
            <a:r>
              <a:rPr lang="en-US" sz="32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doppler</a:t>
            </a: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: sub-clinical (echo </a:t>
            </a:r>
            <a:r>
              <a:rPr lang="en-US" sz="32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carditis</a:t>
            </a:r>
            <a:r>
              <a:rPr lang="en-US" sz="32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3280" y="409680"/>
            <a:ext cx="9070200" cy="798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720720" y="1422384"/>
            <a:ext cx="8854200" cy="51890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Acute rheumatic fever </a:t>
            </a: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</a:t>
            </a:r>
            <a:r>
              <a:rPr lang="en-US" sz="2600" b="0" strike="noStrike" spc="-1" dirty="0" err="1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nonsuppurative</a:t>
            </a: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immunologically mediated, inflammatory disease, affecting multiple organs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Caused by </a:t>
            </a:r>
            <a:r>
              <a:rPr lang="en-US" sz="26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GABHS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Latent period </a:t>
            </a: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2 – 6 weeks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Pathological basis : </a:t>
            </a:r>
            <a:r>
              <a:rPr lang="en-US" sz="2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Molecular mimicry</a:t>
            </a:r>
            <a:endParaRPr lang="en-US" sz="2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Sharing of common antigen of GABHS and human tissues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Antibodies against the GABHS cross-react with human tissues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4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720720" y="1475640"/>
            <a:ext cx="8846280" cy="52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92 – 95% : MV involvement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70 – 75% : Isolated MV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 – 25% 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Aortic valve 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involvement (along with MV)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– 8 % : Isolated AV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Involvement of </a:t>
            </a: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: Rare 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(&lt;10%)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Always along with MV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Involvement of </a:t>
            </a: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cardiac valves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Reported, but extremely </a:t>
            </a:r>
            <a:r>
              <a:rPr lang="en-US" sz="24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rare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4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20720" y="1475640"/>
            <a:ext cx="8846280" cy="52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Severity of </a:t>
            </a:r>
            <a:r>
              <a:rPr lang="en-US" sz="28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clinical: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Cardiac murmurs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Cardiomegaly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Pericardial rub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Diagnostic/Therapeutic relevance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 term prognosis </a:t>
            </a:r>
            <a:r>
              <a:rPr lang="en-US" sz="2800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valvular status &amp; </a:t>
            </a:r>
            <a:r>
              <a:rPr lang="en-US" sz="2800" b="0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CRHD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5256360" y="2339677"/>
            <a:ext cx="4032424" cy="18002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indent="-285120"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Mild </a:t>
            </a:r>
            <a:r>
              <a:rPr lang="en-US" sz="2400" b="1" strike="noStrike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Moderate </a:t>
            </a:r>
            <a:r>
              <a:rPr lang="en-US" sz="2400" b="1" strike="noStrike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Severe </a:t>
            </a:r>
            <a:r>
              <a:rPr lang="en-US" sz="2400" b="1" strike="noStrike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4032360" y="2411640"/>
            <a:ext cx="935280" cy="1944261"/>
          </a:xfrm>
          <a:prstGeom prst="rightBrace">
            <a:avLst>
              <a:gd name="adj1" fmla="val 24614"/>
              <a:gd name="adj2" fmla="val 50000"/>
            </a:avLst>
          </a:pr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3280" y="157320"/>
            <a:ext cx="9070200" cy="8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 THROUGH THE YEARS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026120" y="6217920"/>
            <a:ext cx="2574720" cy="76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Update to Jones Criteria for diagnosis of RF. Circ 2015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3" cstate="print"/>
          <a:stretch/>
        </p:blipFill>
        <p:spPr>
          <a:xfrm>
            <a:off x="628200" y="1097280"/>
            <a:ext cx="6229440" cy="597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3280" y="301680"/>
            <a:ext cx="9062280" cy="97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– VALVULAR HEART DISEASE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20720" y="1619640"/>
            <a:ext cx="8846280" cy="51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Natural History: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Progression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Mitral valve – Aortic Valve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Influence by severity of </a:t>
            </a:r>
            <a:r>
              <a:rPr lang="en-US" sz="2800" b="1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Severe </a:t>
            </a:r>
            <a:r>
              <a:rPr lang="en-US" sz="24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MR/CE/CHF – unlikely to regress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</a:t>
            </a:r>
            <a:r>
              <a:rPr lang="en-US" sz="3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CRITERIA – ECHO CARDITIS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84" t="16797" r="51379" b="39348"/>
          <a:stretch>
            <a:fillRect/>
          </a:stretch>
        </p:blipFill>
        <p:spPr bwMode="auto">
          <a:xfrm>
            <a:off x="539718" y="1350945"/>
            <a:ext cx="907262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11354" y="1493821"/>
            <a:ext cx="242889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http://cursoenarm.net/UPTODATE/contents/images/f4/43/4791.myextj?title=Mitral+inflow+CW+Doppler+MR"/>
          <p:cNvPicPr>
            <a:picLocks noChangeAspect="1" noChangeArrowheads="1"/>
          </p:cNvPicPr>
          <p:nvPr/>
        </p:nvPicPr>
        <p:blipFill>
          <a:blip r:embed="rId3" cstate="print"/>
          <a:srcRect t="7692" b="7693"/>
          <a:stretch>
            <a:fillRect/>
          </a:stretch>
        </p:blipFill>
        <p:spPr bwMode="auto">
          <a:xfrm>
            <a:off x="6683386" y="2065325"/>
            <a:ext cx="2714645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8" descr="480px-AR_CW_Doppler_ao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3386" y="3851276"/>
            <a:ext cx="2714612" cy="171451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4325932" y="2493953"/>
            <a:ext cx="18573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5932" y="4565655"/>
            <a:ext cx="18573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</a:t>
            </a:r>
            <a:r>
              <a:rPr lang="en-US" sz="3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CRITERIA – ECHO CARDITIS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16797" r="14312" b="8008"/>
          <a:stretch>
            <a:fillRect/>
          </a:stretch>
        </p:blipFill>
        <p:spPr bwMode="auto">
          <a:xfrm>
            <a:off x="611156" y="1350945"/>
            <a:ext cx="914406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54230" y="1422383"/>
            <a:ext cx="335758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tral-valve-area-measured-by-2D-planimetry-and-pressure-half-time-method-A.jpg"/>
          <p:cNvPicPr>
            <a:picLocks noChangeAspect="1"/>
          </p:cNvPicPr>
          <p:nvPr/>
        </p:nvPicPr>
        <p:blipFill>
          <a:blip r:embed="rId3" cstate="print"/>
          <a:srcRect l="20052" t="30385" r="27239" b="16805"/>
          <a:stretch>
            <a:fillRect/>
          </a:stretch>
        </p:blipFill>
        <p:spPr>
          <a:xfrm>
            <a:off x="7040575" y="3922713"/>
            <a:ext cx="2784041" cy="2214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470" y="2065325"/>
            <a:ext cx="321471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5470" y="4994283"/>
            <a:ext cx="614366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 l="9639" t="23633" r="22523" b="23311"/>
          <a:stretch>
            <a:fillRect/>
          </a:stretch>
        </p:blipFill>
        <p:spPr bwMode="auto">
          <a:xfrm>
            <a:off x="468280" y="1208069"/>
            <a:ext cx="90726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MV – Excess leaflet tip motion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222" y="17674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742" y="17795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RHD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7700" y="17795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MVP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MV – Normal </a:t>
            </a:r>
            <a:r>
              <a:rPr lang="en-US" sz="4000" b="1" spc="-1" dirty="0" err="1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vs</a:t>
            </a:r>
            <a:r>
              <a:rPr lang="en-US" sz="40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Rheumatic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 l="10188" t="13867" r="44790" b="44141"/>
          <a:stretch>
            <a:fillRect/>
          </a:stretch>
        </p:blipFill>
        <p:spPr bwMode="auto">
          <a:xfrm>
            <a:off x="754032" y="1779573"/>
            <a:ext cx="86439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8412" y="18510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3254" y="18510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RHD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VIJAYA ECHO SCORE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 cstate="print"/>
          <a:srcRect l="7223" t="24642" r="8583" b="7837"/>
          <a:stretch/>
        </p:blipFill>
        <p:spPr>
          <a:xfrm>
            <a:off x="768960" y="1555560"/>
            <a:ext cx="8469360" cy="509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03280" y="301680"/>
            <a:ext cx="9062280" cy="692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– Valvular Heart Disease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23365" t="23375" r="25573" b="11914"/>
          <a:stretch>
            <a:fillRect/>
          </a:stretch>
        </p:blipFill>
        <p:spPr bwMode="auto">
          <a:xfrm>
            <a:off x="468280" y="922317"/>
            <a:ext cx="9358378" cy="64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1156" y="2994019"/>
            <a:ext cx="8929750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156" y="4137027"/>
            <a:ext cx="300039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594" y="5208597"/>
            <a:ext cx="8858312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4758" y="7115398"/>
            <a:ext cx="337945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SK </a:t>
            </a:r>
            <a:r>
              <a:rPr lang="en-US" sz="1400" i="1" dirty="0" err="1" smtClean="0"/>
              <a:t>Sanyal</a:t>
            </a:r>
            <a:r>
              <a:rPr lang="en-US" sz="1400" i="1" dirty="0" smtClean="0"/>
              <a:t> et al. Circ 65 no. 2, Feb 1982</a:t>
            </a:r>
            <a:endParaRPr lang="en-US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6469072" y="2065325"/>
            <a:ext cx="292895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3280" y="409680"/>
            <a:ext cx="9070200" cy="798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EPIDEMIOLOGY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720720" y="1422384"/>
            <a:ext cx="8854200" cy="38576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Usually occurs in people between </a:t>
            </a:r>
            <a:r>
              <a:rPr lang="en-US" sz="2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– 15 years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Overcrowding, poverty, lack of access to medical care contributes to transmission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Virulence of the strain </a:t>
            </a: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host susceptibility are important determinants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 </a:t>
            </a:r>
            <a:r>
              <a:rPr lang="en-US" sz="40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SUBCLINICAL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720720" y="1403640"/>
            <a:ext cx="8846280" cy="56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Clinically silent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Echo – </a:t>
            </a:r>
            <a:r>
              <a:rPr lang="en-US" sz="28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doppler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Valvular regurgitation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Reported prevalence : 0 – 53%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 outbreaks –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USA Salt lake city, Utah : 17% (+74% clinical= 91% total)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Bihar, India 2017: 27% (+64% clinical = 91% total)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50000"/>
              </a:lnSpc>
            </a:pPr>
            <a:r>
              <a:rPr lang="en-US" sz="1800" b="1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</a:t>
            </a:r>
            <a:r>
              <a:rPr lang="en-US" sz="1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 Adv Med, Oct 2017, </a:t>
            </a:r>
            <a:r>
              <a:rPr lang="en-US" sz="1800" b="1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Suman</a:t>
            </a:r>
            <a:r>
              <a:rPr lang="en-US" sz="1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 et 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3280" y="30168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INDOLENT </a:t>
            </a:r>
            <a:r>
              <a:rPr lang="en-US" sz="3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720720" y="1619640"/>
            <a:ext cx="8854200" cy="511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Evidence of </a:t>
            </a:r>
            <a:r>
              <a:rPr lang="en-US" sz="2800" b="1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Insidious onset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Slow progression (less aggressive)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Milder forms (asymptomatic/Mild symptoms)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Active inflammation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</a:t>
            </a:r>
            <a:r>
              <a:rPr lang="en-US" sz="28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recognised</a:t>
            </a: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/late recognition during routine check-up for incidental illness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criteria NOT required – Late presentation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3280" y="251280"/>
            <a:ext cx="9070200" cy="10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RECURRENT </a:t>
            </a:r>
            <a:r>
              <a:rPr lang="en-US" sz="3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20720" y="1367640"/>
            <a:ext cx="8854200" cy="51982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Established CRHD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Recurrance</a:t>
            </a: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ARF – </a:t>
            </a:r>
            <a:r>
              <a:rPr lang="en-US" sz="28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Onset of new cardiac murmur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Pericarditis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Onset of heart failure (worsening of valvular lesion)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lvl="2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Signs of inflammation +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lvl="2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criteria is mandatory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lvl="2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r/o SBE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- PERICARDITIS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720720" y="1619640"/>
            <a:ext cx="8846280" cy="51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– 15%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 diagnosis – symptoms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Always associated with </a:t>
            </a:r>
            <a:r>
              <a:rPr lang="en-US" sz="28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valvulitis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MR/AR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Effusion – infrequent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Tampondae</a:t>
            </a: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rare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Indicates severe </a:t>
            </a:r>
            <a:r>
              <a:rPr lang="en-US" sz="2800" b="0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Regression of valve disease less likely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- MYOCARDITIS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23365" t="10937" r="27769" b="33398"/>
          <a:stretch>
            <a:fillRect/>
          </a:stretch>
        </p:blipFill>
        <p:spPr bwMode="auto">
          <a:xfrm>
            <a:off x="468280" y="1208069"/>
            <a:ext cx="90726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9136" t="67578" r="17606" b="23633"/>
          <a:stretch>
            <a:fillRect/>
          </a:stretch>
        </p:blipFill>
        <p:spPr bwMode="auto">
          <a:xfrm>
            <a:off x="396842" y="4922845"/>
            <a:ext cx="9286940" cy="2071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3182924" y="5565787"/>
            <a:ext cx="628654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- MYOCARDITIS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720720" y="1493821"/>
            <a:ext cx="8846280" cy="4874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</a:t>
            </a:r>
            <a:r>
              <a:rPr lang="en-US" sz="2800" b="1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Evidence of </a:t>
            </a:r>
            <a:r>
              <a:rPr lang="en-US" sz="28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myocarditis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Cardiac biomarkers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Systolic function – Echo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Cardiac biopsy: No e/o cellular necrosis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– due to severe valvular </a:t>
            </a:r>
            <a:r>
              <a:rPr lang="en-US" sz="2400" b="0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regurgitation, not due to myocarditis – surgical correction of MR – reversal of CE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CHOREA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5319724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Syndenham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chorea, St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Vitus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’ dance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5 – 36 % cases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Most common in females, rare &gt; 20 yrs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Purposeless, involuntary,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nonstereotypical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movements of the trunk or extremities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Exacerbated by stress, relieved by sleep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Occasionally unilateral</a:t>
            </a:r>
            <a:endParaRPr lang="en-US" sz="16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 descr="SVDengra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4758" y="1565259"/>
            <a:ext cx="3295656" cy="2479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39881" y="4065589"/>
            <a:ext cx="14010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</a:t>
            </a:r>
            <a:r>
              <a:rPr lang="en-US" sz="1400" dirty="0" err="1" smtClean="0"/>
              <a:t>Vitus</a:t>
            </a:r>
            <a:r>
              <a:rPr lang="en-US" sz="1400" dirty="0" smtClean="0"/>
              <a:t>’ Dance</a:t>
            </a:r>
            <a:endParaRPr lang="en-US" sz="1400" dirty="0"/>
          </a:p>
        </p:txBody>
      </p:sp>
      <p:pic>
        <p:nvPicPr>
          <p:cNvPr id="6" name="Picture 5" descr="image8.jpg"/>
          <p:cNvPicPr>
            <a:picLocks noChangeAspect="1"/>
          </p:cNvPicPr>
          <p:nvPr/>
        </p:nvPicPr>
        <p:blipFill>
          <a:blip r:embed="rId3" cstate="print"/>
          <a:srcRect l="5625" t="5222" r="6249" b="4777"/>
          <a:stretch>
            <a:fillRect/>
          </a:stretch>
        </p:blipFill>
        <p:spPr>
          <a:xfrm>
            <a:off x="6254758" y="4351341"/>
            <a:ext cx="3286148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125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40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CHOREA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619640"/>
            <a:ext cx="7677178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Long latent period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Do not cause permanent neurological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sequelae</a:t>
            </a: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Rheumatic chorea – marker of future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carditis</a:t>
            </a: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23% pure rheumatic chorea developed MS in 20 yrs follow-up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Chorea is rarely associated with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polyarthritis</a:t>
            </a: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Inflammatory markers &amp; ASO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titres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may be normal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endParaRPr lang="en-US" sz="16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279375"/>
            <a:ext cx="906228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SKIN MANIFESTATIONS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682726" y="993755"/>
            <a:ext cx="4357718" cy="1214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 algn="ctr">
              <a:lnSpc>
                <a:spcPct val="300000"/>
              </a:lnSpc>
              <a:buClr>
                <a:srgbClr val="000000"/>
              </a:buClr>
            </a:pPr>
            <a:r>
              <a:rPr lang="en-US" sz="2800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Erythema</a:t>
            </a:r>
            <a:r>
              <a:rPr lang="en-US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marginatum</a:t>
            </a:r>
            <a:endParaRPr lang="en-US" sz="2800" b="1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20" y="1350945"/>
            <a:ext cx="3438532" cy="26460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F1.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8" y="2708267"/>
            <a:ext cx="5500726" cy="422036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754164" y="2208201"/>
            <a:ext cx="43577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stomShape 2"/>
          <p:cNvSpPr/>
          <p:nvPr/>
        </p:nvSpPr>
        <p:spPr>
          <a:xfrm>
            <a:off x="6254758" y="4922845"/>
            <a:ext cx="3143272" cy="121444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 algn="r">
              <a:buClr>
                <a:srgbClr val="000000"/>
              </a:buClr>
            </a:pPr>
            <a:r>
              <a:rPr lang="en-US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Subcutaneous</a:t>
            </a:r>
          </a:p>
          <a:p>
            <a:pPr marL="343080" indent="-342360" algn="r">
              <a:buClr>
                <a:srgbClr val="000000"/>
              </a:buClr>
            </a:pPr>
            <a:r>
              <a:rPr lang="en-US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nodules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11882" y="5922977"/>
            <a:ext cx="3500462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720720" y="4208465"/>
            <a:ext cx="8854200" cy="18573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>
              <a:lnSpc>
                <a:spcPct val="2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Initial RF: 2 major / 1major + 2 minor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Recurrent RF: 2 Major/ 1 major + 2 minor / 3 minor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2660" y="1636697"/>
            <a:ext cx="3500462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 algn="ctr">
              <a:lnSpc>
                <a:spcPct val="200000"/>
              </a:lnSpc>
              <a:buClr>
                <a:srgbClr val="000000"/>
              </a:buClr>
              <a:buSzPct val="45000"/>
            </a:pPr>
            <a:r>
              <a:rPr lang="en-US" sz="28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</a:rPr>
              <a:t>Major criteria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26" y="1636697"/>
            <a:ext cx="3357586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 algn="ctr">
              <a:lnSpc>
                <a:spcPct val="200000"/>
              </a:lnSpc>
              <a:buClr>
                <a:srgbClr val="000000"/>
              </a:buClr>
              <a:buSzPct val="45000"/>
            </a:pPr>
            <a:r>
              <a:rPr lang="en-US" sz="28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</a:rPr>
              <a:t>Minor criteria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660" y="2851143"/>
            <a:ext cx="7286676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 algn="ctr">
              <a:buClr>
                <a:srgbClr val="000000"/>
              </a:buClr>
              <a:buSzPct val="45000"/>
            </a:pPr>
            <a:r>
              <a:rPr lang="en-US" sz="28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</a:rPr>
              <a:t>Essential criteria</a:t>
            </a:r>
          </a:p>
          <a:p>
            <a:pPr marL="216000" indent="-216000" algn="ctr">
              <a:buClr>
                <a:srgbClr val="000000"/>
              </a:buClr>
              <a:buSzPct val="45000"/>
            </a:pPr>
            <a:r>
              <a:rPr lang="en-US" sz="20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omic Sans MS" pitchFamily="66" charset="0"/>
              </a:rPr>
              <a:t>Evidence of preceding GABHS infection</a:t>
            </a:r>
            <a:endParaRPr lang="en-US" sz="1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3280" y="409680"/>
            <a:ext cx="9070200" cy="798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RHEUMATIC FEVER &amp; STREP THROAT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720720" y="1422384"/>
            <a:ext cx="8854200" cy="33575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infection leads to ARF</a:t>
            </a:r>
          </a:p>
          <a:p>
            <a:pPr marL="558720" indent="-55656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Incidence:</a:t>
            </a:r>
          </a:p>
          <a:p>
            <a:pPr marL="1015920" lvl="1" indent="-55656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Sporadic : 0.3%</a:t>
            </a:r>
          </a:p>
          <a:p>
            <a:pPr marL="1015920" lvl="1" indent="-55656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Epidemic: 3%</a:t>
            </a:r>
            <a:endParaRPr lang="en-US" sz="2400" b="1" spc="-1" dirty="0" smtClean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032" y="4922845"/>
            <a:ext cx="407196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8720" indent="-556560" algn="ctr">
              <a:lnSpc>
                <a:spcPct val="200000"/>
              </a:lnSpc>
              <a:buClr>
                <a:srgbClr val="000000"/>
              </a:buClr>
              <a:buSzPct val="45000"/>
            </a:pPr>
            <a:r>
              <a:rPr lang="en-US" sz="21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</a:rPr>
              <a:t>Virulence of the strep strain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3188" y="4922845"/>
            <a:ext cx="328614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8720" indent="-556560" algn="ctr">
              <a:lnSpc>
                <a:spcPct val="200000"/>
              </a:lnSpc>
              <a:buClr>
                <a:srgbClr val="000000"/>
              </a:buClr>
              <a:buSzPct val="45000"/>
            </a:pPr>
            <a:r>
              <a:rPr lang="en-US" sz="2100" b="1" spc="-1" dirty="0" smtClean="0">
                <a:solidFill>
                  <a:srgbClr val="5100A2"/>
                </a:solidFill>
                <a:uFill>
                  <a:solidFill>
                    <a:srgbClr val="FFFFFF"/>
                  </a:solidFill>
                </a:uFill>
              </a:rPr>
              <a:t>Social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610" y="5851539"/>
            <a:ext cx="392909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8720" indent="-556560" algn="ctr">
              <a:lnSpc>
                <a:spcPct val="200000"/>
              </a:lnSpc>
              <a:buClr>
                <a:srgbClr val="000000"/>
              </a:buClr>
              <a:buSzPct val="45000"/>
            </a:pPr>
            <a:r>
              <a:rPr lang="en-US" sz="24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</a:rPr>
              <a:t>Genetic susceptibility</a:t>
            </a:r>
            <a:endParaRPr lang="en-US" sz="2400" spc="-1" dirty="0" smtClean="0">
              <a:solidFill>
                <a:srgbClr val="280099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3280" y="157320"/>
            <a:ext cx="9280440" cy="764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 - EVOLUTION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20720" y="1487520"/>
            <a:ext cx="8854200" cy="512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144"/>
          <p:cNvPicPr/>
          <p:nvPr/>
        </p:nvPicPr>
        <p:blipFill>
          <a:blip r:embed="rId3" cstate="print"/>
          <a:stretch/>
        </p:blipFill>
        <p:spPr>
          <a:xfrm>
            <a:off x="708120" y="1041840"/>
            <a:ext cx="8586720" cy="623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754032" y="1708135"/>
            <a:ext cx="8854200" cy="492922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>
              <a:lnSpc>
                <a:spcPct val="200000"/>
              </a:lnSpc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Risk stratification: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RISK</a:t>
            </a:r>
            <a:r>
              <a:rPr lang="en-US" sz="2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360" lvl="1" indent="-280440">
              <a:lnSpc>
                <a:spcPct val="2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Prevalence: </a:t>
            </a: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2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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2/100,000 school children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indent="-224640">
              <a:lnSpc>
                <a:spcPct val="200000"/>
              </a:lnSpc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en-US" sz="26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2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RHD 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 1/1000 (all ages)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360" lvl="1" indent="-280440">
              <a:lnSpc>
                <a:spcPct val="2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Non-low risk: Considered as </a:t>
            </a: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HIGH/MODERATE risk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38360" lvl="1" indent="-280440">
              <a:lnSpc>
                <a:spcPct val="2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sensitivity and High specificity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655680" y="3097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</a:t>
            </a:r>
            <a:r>
              <a:rPr lang="en-US" sz="28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UPDATE – </a:t>
            </a:r>
            <a:r>
              <a:rPr lang="en-US" sz="28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MAJOR – MINOR CRITERIA REVISION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3280" y="301680"/>
            <a:ext cx="9070200" cy="7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RHD</a:t>
            </a: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WORLDWIDE PREVALENCE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 descr="harr_c322f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2" y="1208069"/>
            <a:ext cx="8929750" cy="613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3280" y="301680"/>
            <a:ext cx="907020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RHD</a:t>
            </a: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WORLDWIDE PREVALENCE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20720" y="6317280"/>
            <a:ext cx="8854200" cy="45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i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i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Global, regional, national burden of RHD 1990-2015, NEJM 2017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3" cstate="print"/>
          <a:stretch/>
        </p:blipFill>
        <p:spPr>
          <a:xfrm>
            <a:off x="1254960" y="1224720"/>
            <a:ext cx="7611840" cy="514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PREVALENCE OF RHD – ICMR 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3" name="Table 2"/>
          <p:cNvGraphicFramePr/>
          <p:nvPr/>
        </p:nvGraphicFramePr>
        <p:xfrm>
          <a:off x="900000" y="1670040"/>
          <a:ext cx="8278560" cy="4559040"/>
        </p:xfrm>
        <a:graphic>
          <a:graphicData uri="http://schemas.openxmlformats.org/drawingml/2006/table">
            <a:tbl>
              <a:tblPr/>
              <a:tblGrid>
                <a:gridCol w="2068200"/>
                <a:gridCol w="2068200"/>
                <a:gridCol w="2070000"/>
                <a:gridCol w="2072160"/>
              </a:tblGrid>
              <a:tr h="9111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Year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No of children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No of centres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Prevalence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  <a:tr h="9111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1972-75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1,33,000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5.3/1000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9111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1984-87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53,786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2.9/1000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9111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2007-2010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1,76,904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0.9/1000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914400">
                <a:tc gridSpan="4"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en-US" sz="2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Forty year study: 5.3/1000 to 0.9/1000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3280" y="409679"/>
            <a:ext cx="9070200" cy="1713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PREVALENCE OF RHD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RURAL SCHOOL CHILDREN – INDIA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CLINICAL-ECHO STUDY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720720" y="2267668"/>
            <a:ext cx="8854200" cy="43437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School children (6-18 years) at Vellore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229,829 children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Clinical: 374 – suspected RHD (1.63/1000)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Echo study: 157 RHD (0.67/1000)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</a:pP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 algn="r"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Jose et al IHJ 2003. 55:158-60.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DIAGNOSIS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35120" y="1279508"/>
            <a:ext cx="8854200" cy="44398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214200" indent="-2134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criteria </a:t>
            </a:r>
            <a:r>
              <a:rPr lang="en-US" sz="2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required </a:t>
            </a:r>
            <a:r>
              <a:rPr lang="en-US" sz="26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0200" lvl="1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Chorea – Late presentation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0200" lvl="1" indent="-21528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Indolent </a:t>
            </a:r>
            <a:r>
              <a:rPr lang="en-US" sz="26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6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Late recognition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</a:t>
            </a:r>
            <a:r>
              <a:rPr lang="en-US" sz="36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UPDATE – </a:t>
            </a: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3" cstate="print"/>
          <a:stretch/>
        </p:blipFill>
        <p:spPr>
          <a:xfrm>
            <a:off x="679680" y="1482480"/>
            <a:ext cx="9007560" cy="457164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3475800" y="6511680"/>
            <a:ext cx="604944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Update to Jones Criteria for diagnosis of RF. Circ 2015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2"/>
          <p:cNvSpPr/>
          <p:nvPr/>
        </p:nvSpPr>
        <p:spPr>
          <a:xfrm>
            <a:off x="3562904" y="7036017"/>
            <a:ext cx="6049440" cy="31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Update to Jones Criteria for diagnosis of RF. Circ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267" t="10937" r="22523" b="9960"/>
          <a:stretch>
            <a:fillRect/>
          </a:stretch>
        </p:blipFill>
        <p:spPr bwMode="auto">
          <a:xfrm>
            <a:off x="539718" y="993755"/>
            <a:ext cx="914406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stomShape 1"/>
          <p:cNvSpPr/>
          <p:nvPr/>
        </p:nvSpPr>
        <p:spPr>
          <a:xfrm>
            <a:off x="503280" y="157320"/>
            <a:ext cx="9070200" cy="907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</a:t>
            </a: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UPDATE – </a:t>
            </a: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032" y="2565391"/>
            <a:ext cx="2428892" cy="22145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032" y="4994283"/>
            <a:ext cx="4572032" cy="15001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1816" y="2565391"/>
            <a:ext cx="3143272" cy="228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26922" y="277970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1816" y="4994283"/>
            <a:ext cx="3786214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26130" y="5280035"/>
            <a:ext cx="121444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8346" y="5280035"/>
            <a:ext cx="1285884" cy="7858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8346" y="3351209"/>
            <a:ext cx="1571636" cy="4286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26130" y="3351209"/>
            <a:ext cx="235745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2"/>
          <p:cNvSpPr/>
          <p:nvPr/>
        </p:nvSpPr>
        <p:spPr>
          <a:xfrm>
            <a:off x="3475800" y="6511680"/>
            <a:ext cx="604944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AHA Update to Jones Criteria for diagnosis of RF. Circ 2015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3" cstate="print"/>
          <a:stretch/>
        </p:blipFill>
        <p:spPr>
          <a:xfrm>
            <a:off x="1120680" y="1299600"/>
            <a:ext cx="8268480" cy="505296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03280" y="157320"/>
            <a:ext cx="9070200" cy="1122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</a:t>
            </a: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UPDATE – </a:t>
            </a: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 OF ARF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536" y="1208069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82" y="1136631"/>
            <a:ext cx="714380" cy="3571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4164" y="3851275"/>
            <a:ext cx="121444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568" y="3779837"/>
            <a:ext cx="1500198" cy="642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3280" y="350813"/>
            <a:ext cx="9070200" cy="798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INFECTION SKIN – RHEUMATIC FEVER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20720" y="1487520"/>
            <a:ext cx="6868800" cy="512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suspected: </a:t>
            </a:r>
            <a:endParaRPr lang="en-US" sz="2400" b="0" strike="noStrike" spc="-1" dirty="0" smtClean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Australia</a:t>
            </a: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Aborigine population, 2002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90720" lvl="2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Sore throat</a:t>
            </a: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		Rare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90720" lvl="2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Skin infection: </a:t>
            </a: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High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Zealand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Maori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4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Pasifka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Fiji Islands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2360" lvl="4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prevalence of Rheumatic fever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2360" lvl="4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incidence of sore throat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2360" lvl="4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incidence of strep skin infection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157"/>
          <p:cNvPicPr/>
          <p:nvPr/>
        </p:nvPicPr>
        <p:blipFill>
          <a:blip r:embed="rId3" cstate="print"/>
          <a:stretch/>
        </p:blipFill>
        <p:spPr>
          <a:xfrm>
            <a:off x="7171200" y="1449360"/>
            <a:ext cx="2425680" cy="328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3280" y="301680"/>
            <a:ext cx="9062280" cy="97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“POSSIBLE” RHEUMATIC FEVER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20720" y="1422383"/>
            <a:ext cx="8820186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Clinical presentation may not fulfill the updated Jones criteria, but the </a:t>
            </a:r>
            <a:r>
              <a:rPr lang="en-US" sz="20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clinician may still have good reason to suspect ARF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High-incidence settings 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 use clinical </a:t>
            </a:r>
            <a:r>
              <a:rPr lang="en-US" sz="20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judgement</a:t>
            </a:r>
            <a:endParaRPr lang="en-US" sz="2000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sym typeface="Wingdings" pitchFamily="2" charset="2"/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endParaRPr lang="en-US" sz="2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sym typeface="Wingdings" pitchFamily="2" charset="2"/>
            </a:endParaRP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AHA 2015 Guideline</a:t>
            </a: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:</a:t>
            </a:r>
          </a:p>
          <a:p>
            <a:pPr marL="343080" indent="-342360">
              <a:lnSpc>
                <a:spcPct val="200000"/>
              </a:lnSpc>
              <a:buClr>
                <a:srgbClr val="000000"/>
              </a:buClr>
            </a:pPr>
            <a:r>
              <a:rPr lang="en-US" sz="20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	“</a:t>
            </a:r>
            <a:r>
              <a:rPr lang="en-US" sz="2000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…. genuine uncertainty, it is </a:t>
            </a:r>
            <a:r>
              <a:rPr lang="en-US" sz="20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reasonable to consider offering 12 months </a:t>
            </a:r>
            <a:r>
              <a:rPr lang="en-US" sz="2000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of </a:t>
            </a:r>
            <a:r>
              <a:rPr lang="en-US" sz="20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secondary prophylaxis followed by reevaluation </a:t>
            </a:r>
            <a:r>
              <a:rPr lang="en-US" sz="2000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… include…. history and physical examination in addition to a repeat echocardiogram.”</a:t>
            </a:r>
          </a:p>
          <a:p>
            <a:pPr marL="343080" indent="-342360" algn="r">
              <a:lnSpc>
                <a:spcPct val="200000"/>
              </a:lnSpc>
              <a:buClr>
                <a:srgbClr val="000000"/>
              </a:buClr>
            </a:pPr>
            <a:r>
              <a:rPr lang="en-US" sz="1600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6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(Class </a:t>
            </a:r>
            <a:r>
              <a:rPr lang="en-US" sz="16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IIa</a:t>
            </a:r>
            <a:r>
              <a:rPr lang="en-US" sz="16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</a:rPr>
              <a:t>; LOE: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3280" y="301680"/>
            <a:ext cx="9070200" cy="97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STREPTOCOCCAL PHARYNGITIS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720720" y="1403640"/>
            <a:ext cx="8854200" cy="501940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Sore throat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80% viral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20% bacterial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GABHS infection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Higher in children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Older than 45 years : Rare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3280" y="301680"/>
            <a:ext cx="9070200" cy="97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STREPTOCOCCAL PHARYNGITIS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720720" y="1403640"/>
            <a:ext cx="8854200" cy="501940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 descr="How-do-you-get-strep-thr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2" y="1279507"/>
            <a:ext cx="8643998" cy="557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3280" y="157320"/>
            <a:ext cx="9070200" cy="1050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CLINICAL SCORE - PHARYNGITIS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720720" y="1136632"/>
            <a:ext cx="8854200" cy="55007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Confined to Pharynx (absence of cough/</a:t>
            </a:r>
            <a:r>
              <a:rPr lang="en-US" sz="2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coryza</a:t>
            </a:r>
            <a:r>
              <a:rPr lang="en-US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signs of inflammation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Tonsillar</a:t>
            </a: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enlargement ++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Exudate</a:t>
            </a: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Enlarged lymph nodes (anterior cervical LN)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 3-14 years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Score ≥ 2 </a:t>
            </a: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Rapid antigen test/Throat swab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3160" lvl="4" indent="-4248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Therapy: </a:t>
            </a:r>
            <a:r>
              <a:rPr lang="en-US" sz="20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Specific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9640" indent="-423000">
              <a:lnSpc>
                <a:spcPct val="200000"/>
              </a:lnSpc>
            </a:pP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20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Symptomatic </a:t>
            </a:r>
            <a:r>
              <a:rPr lang="en-US" sz="20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Pain relief/Antipyretic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3280" y="301680"/>
            <a:ext cx="9068760" cy="906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THROAT - TREATMENT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4" name="Table 2"/>
          <p:cNvGraphicFramePr/>
          <p:nvPr/>
        </p:nvGraphicFramePr>
        <p:xfrm>
          <a:off x="720720" y="1979640"/>
          <a:ext cx="8854560" cy="3152520"/>
        </p:xfrm>
        <a:graphic>
          <a:graphicData uri="http://schemas.openxmlformats.org/drawingml/2006/table">
            <a:tbl>
              <a:tblPr/>
              <a:tblGrid>
                <a:gridCol w="2950920"/>
                <a:gridCol w="2952720"/>
                <a:gridCol w="2950920"/>
              </a:tblGrid>
              <a:tr h="604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Drug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Duration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Dose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  <a:tr h="1027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Penicillin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(Benzathine Penicillin)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ONE Injection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1.2 million units IM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604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Penicillin - V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250 mg BD (child)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500mg BD (adult)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606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Amoxicillin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500 mg TID or 775 mg OD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3280" y="301680"/>
            <a:ext cx="906876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THROAT – TREATMENT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ALLERGIC TO PENICILLIN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6" name="Table 2"/>
          <p:cNvGraphicFramePr/>
          <p:nvPr/>
        </p:nvGraphicFramePr>
        <p:xfrm>
          <a:off x="720720" y="1979640"/>
          <a:ext cx="8854560" cy="4277880"/>
        </p:xfrm>
        <a:graphic>
          <a:graphicData uri="http://schemas.openxmlformats.org/drawingml/2006/table">
            <a:tbl>
              <a:tblPr/>
              <a:tblGrid>
                <a:gridCol w="2950920"/>
                <a:gridCol w="2952720"/>
                <a:gridCol w="2950920"/>
              </a:tblGrid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Drug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Duration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Dose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Cephalexin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500 mg BD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Azithromycin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500 mg OD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Erythromycin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250 mg BD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Clarithromycin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250 mg BD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Clindamycin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600 mg BD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3280" y="338242"/>
            <a:ext cx="9070200" cy="584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NATURAL HISTORY - RF</a:t>
            </a:r>
            <a:endParaRPr lang="en-US" sz="16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39718" y="993755"/>
            <a:ext cx="9215502" cy="60007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Without secondary prophylaxis, 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recurrence 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maximum</a:t>
            </a:r>
            <a:r>
              <a:rPr lang="en-US" sz="2000" spc="-1" dirty="0" smtClean="0">
                <a:solidFill>
                  <a:srgbClr val="5100A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pc="-1" dirty="0" smtClean="0">
                <a:solidFill>
                  <a:srgbClr val="5100A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five years </a:t>
            </a: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minimal beyond 15 years.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1" strike="noStrike" spc="-1" dirty="0" smtClean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 5 years : 20%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– 10 years : 10%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– 15 years : 5%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&gt; 15 years : 2%</a:t>
            </a: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1" spc="-1" dirty="0" smtClean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Duration of secondary prophylaxis depends on</a:t>
            </a:r>
            <a:r>
              <a:rPr lang="en-US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Presence of </a:t>
            </a:r>
            <a:r>
              <a:rPr lang="en-US" sz="2000" b="1" spc="-1" dirty="0" err="1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carditis</a:t>
            </a: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during initial attack of RF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</a:t>
            </a: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patient – infrequent &gt; 45 yrs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Severity</a:t>
            </a: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valve disease</a:t>
            </a:r>
          </a:p>
          <a:p>
            <a:pPr marL="1015920" lvl="1" indent="-556560">
              <a:lnSpc>
                <a:spcPct val="150000"/>
              </a:lnSpc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2000" b="1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Duration after last episode </a:t>
            </a:r>
            <a:r>
              <a:rPr lang="en-US" sz="2000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RF</a:t>
            </a:r>
            <a:endParaRPr lang="en-US" sz="2000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3280" y="409680"/>
            <a:ext cx="9070200" cy="798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DURATION OF SECONDARY PROPHYLAXIS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 descr="image01160-1.jpeg"/>
          <p:cNvPicPr>
            <a:picLocks noChangeAspect="1"/>
          </p:cNvPicPr>
          <p:nvPr/>
        </p:nvPicPr>
        <p:blipFill>
          <a:blip r:embed="rId3" cstate="print"/>
          <a:srcRect b="15980"/>
          <a:stretch>
            <a:fillRect/>
          </a:stretch>
        </p:blipFill>
        <p:spPr>
          <a:xfrm>
            <a:off x="682594" y="1065193"/>
            <a:ext cx="8715435" cy="6143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618" y="5780101"/>
            <a:ext cx="641239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** Severe Valvular disease/Post valve surgery </a:t>
            </a:r>
            <a:r>
              <a:rPr lang="en-US" b="1" dirty="0" smtClean="0">
                <a:sym typeface="Wingdings" pitchFamily="2" charset="2"/>
              </a:rPr>
              <a:t> Lifelong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3280" y="409680"/>
            <a:ext cx="9070200" cy="584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 – RECURRENCE DESPITE PROPHYLAXIS</a:t>
            </a:r>
            <a:endParaRPr lang="en-US" sz="16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3808" y="1043533"/>
            <a:ext cx="9217024" cy="6156904"/>
            <a:chOff x="503808" y="1043533"/>
            <a:chExt cx="9217024" cy="6156904"/>
          </a:xfrm>
        </p:grpSpPr>
        <p:sp>
          <p:nvSpPr>
            <p:cNvPr id="160" name="CustomShape 2"/>
            <p:cNvSpPr/>
            <p:nvPr/>
          </p:nvSpPr>
          <p:spPr>
            <a:xfrm>
              <a:off x="720720" y="1208069"/>
              <a:ext cx="8854200" cy="540333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3040" rIns="0" bIns="0" anchor="ctr"/>
            <a:lstStyle/>
            <a:p>
              <a:pPr marL="558720" indent="-556560">
                <a:lnSpc>
                  <a:spcPct val="150000"/>
                </a:lnSpc>
                <a:buClr>
                  <a:srgbClr val="000000"/>
                </a:buClr>
                <a:buSzPct val="45000"/>
              </a:pPr>
              <a:endParaRPr lang="en-US" sz="2000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349" t="12594" r="22523" b="16532"/>
            <a:stretch>
              <a:fillRect/>
            </a:stretch>
          </p:blipFill>
          <p:spPr bwMode="auto">
            <a:xfrm>
              <a:off x="503808" y="1043533"/>
              <a:ext cx="9217024" cy="6156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754692" y="1279507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68610" y="4494217"/>
              <a:ext cx="428628" cy="5715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83254" y="4994283"/>
              <a:ext cx="428628" cy="71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682858" y="5065721"/>
              <a:ext cx="550072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3280" y="409680"/>
            <a:ext cx="9070200" cy="584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 – RECURRENCE DESPITE PROPHYLAXIS</a:t>
            </a:r>
            <a:endParaRPr lang="en-US" sz="16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20720" y="1208069"/>
            <a:ext cx="8854200" cy="54033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</a:pPr>
            <a:endParaRPr lang="en-US" sz="2000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884" t="13579" r="27728" b="21454"/>
          <a:stretch>
            <a:fillRect/>
          </a:stretch>
        </p:blipFill>
        <p:spPr bwMode="auto">
          <a:xfrm>
            <a:off x="575816" y="1043533"/>
            <a:ext cx="8928992" cy="60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54362" y="2636829"/>
            <a:ext cx="542928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5536" y="5065721"/>
            <a:ext cx="7072362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3280" y="409680"/>
            <a:ext cx="9070200" cy="1012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SKIN INFECTION – RHEUMATIC FEVER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20720" y="1487520"/>
            <a:ext cx="8854200" cy="512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ctr"/>
          <a:lstStyle/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Therapy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Strep throat x 10 days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2360" indent="-556560">
              <a:lnSpc>
                <a:spcPct val="150000"/>
              </a:lnSpc>
            </a:pPr>
            <a:r>
              <a:rPr lang="en-US" sz="24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Skin 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infection – usually 5 days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Maybe caused in patients who do not give history of sore throat </a:t>
            </a:r>
            <a:r>
              <a:rPr lang="en-US" sz="2400" b="0" strike="noStrike" spc="-1" dirty="0" err="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preceeding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656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Evidence</a:t>
            </a:r>
            <a:r>
              <a:rPr lang="en-US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“.... </a:t>
            </a:r>
            <a:r>
              <a:rPr lang="en-US" sz="2400" b="0" i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forms of skin infection (due to strep A) are likely to cause Acute Rheumatic Fever.”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88" y="708003"/>
            <a:ext cx="4214842" cy="1049625"/>
          </a:xfrm>
        </p:spPr>
        <p:txBody>
          <a:bodyPr/>
          <a:lstStyle/>
          <a:p>
            <a:pPr algn="r"/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THANK YOU!</a:t>
            </a:r>
            <a:endParaRPr lang="en-US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3" descr="Heart-Rate-Cardiologist-e1498226810489.jpg"/>
          <p:cNvPicPr>
            <a:picLocks noChangeAspect="1"/>
          </p:cNvPicPr>
          <p:nvPr/>
        </p:nvPicPr>
        <p:blipFill>
          <a:blip r:embed="rId2" cstate="print"/>
          <a:srcRect b="5829"/>
          <a:stretch>
            <a:fillRect/>
          </a:stretch>
        </p:blipFill>
        <p:spPr>
          <a:xfrm>
            <a:off x="539718" y="2065325"/>
            <a:ext cx="9192068" cy="4546645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18" y="493689"/>
            <a:ext cx="238125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3280" y="301680"/>
            <a:ext cx="907020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ACUTE RHEUMATIC FEVER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20720" y="1331565"/>
            <a:ext cx="8854200" cy="494860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840" rIns="0" bIns="0" anchor="ctr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ARF/RHD – Disease of poverty &amp; overcrowding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 incidence worldwide: 19/100,000 school children</a:t>
            </a:r>
            <a:endParaRPr lang="en-US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Lower in developed countries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3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Highest in </a:t>
            </a:r>
            <a:r>
              <a:rPr lang="en-US" sz="28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1314360" lvl="4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Aborgines</a:t>
            </a:r>
            <a:r>
              <a:rPr lang="en-US" sz="28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Australia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14360" lvl="4" indent="-4262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Maori </a:t>
            </a: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New Zealand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9640" indent="-423000">
              <a:lnSpc>
                <a:spcPct val="150000"/>
              </a:lnSpc>
            </a:pP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(150-380/100,000 children 5-14 years)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5520" lvl="1" indent="-4248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India:</a:t>
            </a:r>
            <a:r>
              <a:rPr lang="en-US" sz="280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100-200/100,000 school children (5-18 years)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3280" y="279374"/>
            <a:ext cx="9070200" cy="714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ARF – OUTBREAKS – USA</a:t>
            </a:r>
            <a:endParaRPr lang="en-US" sz="18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64000" y="922317"/>
            <a:ext cx="8568360" cy="628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Intermountain area of USA, Salt lake City, </a:t>
            </a:r>
            <a:r>
              <a:rPr lang="en-US" sz="200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Utah </a:t>
            </a: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(Jan 1986 – July 1986)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Children – Predominantly white (96%)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Middle class family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Above average income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Ready access to medical care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n-US" sz="2000" b="1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r>
              <a:rPr lang="en-US" sz="20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Ausculation</a:t>
            </a: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72%</a:t>
            </a:r>
            <a:endParaRPr lang="en-US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Echo </a:t>
            </a:r>
            <a:r>
              <a:rPr lang="en-US" sz="20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doppler</a:t>
            </a: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19%</a:t>
            </a:r>
            <a:endParaRPr lang="en-US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Total </a:t>
            </a:r>
            <a:r>
              <a:rPr lang="en-US" sz="2000" b="0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91%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17% had symptomatic </a:t>
            </a:r>
            <a:r>
              <a:rPr lang="en-US" sz="2000" b="1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preceeding</a:t>
            </a:r>
            <a:r>
              <a:rPr lang="en-US" sz="20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sore throat </a:t>
            </a: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(seeking medical attention).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n-US" sz="20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20% pure chorea </a:t>
            </a: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(57% echo </a:t>
            </a:r>
            <a:r>
              <a:rPr lang="en-US" sz="2000" b="0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carditis</a:t>
            </a:r>
            <a:r>
              <a:rPr lang="en-US" sz="2000" b="0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en-US" sz="2000" b="0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50000"/>
              </a:lnSpc>
            </a:pPr>
            <a:endParaRPr lang="en-US" sz="1400" b="0" strike="noStrike" spc="-1" dirty="0" smtClean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r">
              <a:lnSpc>
                <a:spcPct val="150000"/>
              </a:lnSpc>
            </a:pPr>
            <a:r>
              <a:rPr lang="en-US" sz="1400" b="1" strike="noStrike" spc="-1" dirty="0" smtClean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NEJM </a:t>
            </a:r>
            <a:r>
              <a:rPr lang="en-US" sz="14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1987: 316 (8): 421, </a:t>
            </a:r>
            <a:r>
              <a:rPr lang="en-US" sz="1400" b="1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Veasy</a:t>
            </a:r>
            <a:r>
              <a:rPr lang="en-US" sz="14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et al. J </a:t>
            </a:r>
            <a:r>
              <a:rPr lang="en-US" sz="1400" b="1" strike="noStrike" spc="-1" dirty="0" err="1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Ped</a:t>
            </a:r>
            <a:r>
              <a:rPr lang="en-US" sz="1400" b="1" strike="noStrike" spc="-1" dirty="0">
                <a:solidFill>
                  <a:srgbClr val="3B007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1994: 124(1):9</a:t>
            </a:r>
            <a:endParaRPr lang="en-US" sz="1600" b="1" strike="noStrike" spc="-1" dirty="0">
              <a:solidFill>
                <a:srgbClr val="3B007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3280" y="157320"/>
            <a:ext cx="90702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MAJOR MANIFESTATIONS – TIME COURSE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3" cstate="print"/>
          <a:srcRect t="21363"/>
          <a:stretch/>
        </p:blipFill>
        <p:spPr>
          <a:xfrm>
            <a:off x="1188720" y="1554480"/>
            <a:ext cx="7780682" cy="49400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34899</TotalTime>
  <Words>1846</Words>
  <Application>Microsoft Office PowerPoint</Application>
  <PresentationFormat>Custom</PresentationFormat>
  <Paragraphs>425</Paragraphs>
  <Slides>60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MV – Excess leaflet tip motion</vt:lpstr>
      <vt:lpstr>MV – Normal vs Rheumatic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ds sds</dc:creator>
  <dc:description/>
  <cp:lastModifiedBy>k</cp:lastModifiedBy>
  <cp:revision>88</cp:revision>
  <cp:lastPrinted>1601-01-01T00:00:00Z</cp:lastPrinted>
  <dcterms:created xsi:type="dcterms:W3CDTF">2018-02-27T10:19:32Z</dcterms:created>
  <dcterms:modified xsi:type="dcterms:W3CDTF">2018-03-02T05:09:15Z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